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7" r:id="rId4"/>
    <p:sldId id="258" r:id="rId5"/>
    <p:sldId id="259" r:id="rId6"/>
    <p:sldId id="260" r:id="rId7"/>
    <p:sldId id="261" r:id="rId8"/>
    <p:sldId id="262" r:id="rId9"/>
    <p:sldId id="263" r:id="rId10"/>
    <p:sldId id="264" r:id="rId11"/>
    <p:sldId id="265" r:id="rId12"/>
    <p:sldId id="275" r:id="rId13"/>
    <p:sldId id="266" r:id="rId14"/>
    <p:sldId id="267" r:id="rId15"/>
    <p:sldId id="268" r:id="rId16"/>
    <p:sldId id="269" r:id="rId17"/>
    <p:sldId id="270"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0" d="100"/>
          <a:sy n="110"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0B68-0032-46E5-9A25-820655DDE0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E051BC-CE7E-4441-B52B-3FCA775715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E6D00B-571C-4EC9-9A5A-8B93BED007BC}"/>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5" name="Footer Placeholder 4">
            <a:extLst>
              <a:ext uri="{FF2B5EF4-FFF2-40B4-BE49-F238E27FC236}">
                <a16:creationId xmlns:a16="http://schemas.microsoft.com/office/drawing/2014/main" id="{E94CFDBF-89B5-44B5-8A3D-5DA8B208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3DBD3-8686-47E4-8547-C7EF95004395}"/>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385571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B85A-F1E6-4FAB-BF38-20F4E879A5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5F31EE-172F-4E3C-B9C4-1F12953970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77A76-C836-4BC7-9103-F20AEFBDC2D8}"/>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5" name="Footer Placeholder 4">
            <a:extLst>
              <a:ext uri="{FF2B5EF4-FFF2-40B4-BE49-F238E27FC236}">
                <a16:creationId xmlns:a16="http://schemas.microsoft.com/office/drawing/2014/main" id="{A395D12E-C38F-4C2C-B694-6271F3C8B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8D85E-7F31-401E-A5A9-999789C0D003}"/>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3366168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3D912D-32B9-4F02-8A94-84D5734F4C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A0A31C-8A2C-46D1-A2F1-F760680B58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38F3-9E2C-4A67-8540-75BECC847DAF}"/>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5" name="Footer Placeholder 4">
            <a:extLst>
              <a:ext uri="{FF2B5EF4-FFF2-40B4-BE49-F238E27FC236}">
                <a16:creationId xmlns:a16="http://schemas.microsoft.com/office/drawing/2014/main" id="{DB212001-B8B1-4FFF-8226-0EC03FC53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B9B14-7C14-4A13-B0E3-1D106E8E054F}"/>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223836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4508-ED48-4F71-A462-DA99BCCAF9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45C33-8042-43D9-8B36-0F571BA80D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6398B4-EE93-4D23-9554-65EFE479BC29}"/>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5" name="Footer Placeholder 4">
            <a:extLst>
              <a:ext uri="{FF2B5EF4-FFF2-40B4-BE49-F238E27FC236}">
                <a16:creationId xmlns:a16="http://schemas.microsoft.com/office/drawing/2014/main" id="{CDD7D0E5-BCEC-4ABD-AE38-C21B0D1FE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721E7-4D69-4D5C-89D7-2F7BC4D7F62E}"/>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330548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F2F6-FB17-4EAF-8836-69C06830E5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8AB78A-042E-444E-8809-A327A4C23F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C3D57-94AC-4D41-B9E5-73856A19D82C}"/>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5" name="Footer Placeholder 4">
            <a:extLst>
              <a:ext uri="{FF2B5EF4-FFF2-40B4-BE49-F238E27FC236}">
                <a16:creationId xmlns:a16="http://schemas.microsoft.com/office/drawing/2014/main" id="{DF3233C0-2DFA-40EB-900B-D4FEF73A3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08EA9-56FB-45AF-BEEA-45DB8D4877E1}"/>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1426147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FD8B-B982-48AB-B8BA-163E793DE3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FE882A-D385-4229-BF7B-C00BBC26C1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16D62B-29C1-4049-AB6E-8307FC4555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1790A4-B7D7-48CE-94E5-781E5E710A29}"/>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6" name="Footer Placeholder 5">
            <a:extLst>
              <a:ext uri="{FF2B5EF4-FFF2-40B4-BE49-F238E27FC236}">
                <a16:creationId xmlns:a16="http://schemas.microsoft.com/office/drawing/2014/main" id="{542A2D09-FA4B-4322-BF09-DE66080AE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0F0D3-0A2E-477D-89FD-81FC0CE4CCC3}"/>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323746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64AA-3F48-4749-AF6A-D86F8FEA82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EAEA19-E424-4AB6-AF49-07FC57114C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C7F014-91A9-4404-96B3-CAF1F0D7EF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86211-D39E-4FC2-BF96-BEDAFD054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0DD03-680F-4434-8E76-EBF4688AC8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4CB884-D710-4DCB-BA00-D00E49B6E49C}"/>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8" name="Footer Placeholder 7">
            <a:extLst>
              <a:ext uri="{FF2B5EF4-FFF2-40B4-BE49-F238E27FC236}">
                <a16:creationId xmlns:a16="http://schemas.microsoft.com/office/drawing/2014/main" id="{8373E359-8C19-4CDE-87B7-27597576A8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40326B-6533-46E0-8D98-7B49831F189D}"/>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1643365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43E3-3DA0-4577-8F71-3A2C7210B7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0C0E21-5601-4221-A781-845603CC773A}"/>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4" name="Footer Placeholder 3">
            <a:extLst>
              <a:ext uri="{FF2B5EF4-FFF2-40B4-BE49-F238E27FC236}">
                <a16:creationId xmlns:a16="http://schemas.microsoft.com/office/drawing/2014/main" id="{83B961DA-7CEE-4A7F-88BD-DF98DF41B4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3041AC-16B7-4C8D-9BCD-FF54E3817D4E}"/>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44970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C2D20-CA6C-426F-A90C-647DD4AE0BA1}"/>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3" name="Footer Placeholder 2">
            <a:extLst>
              <a:ext uri="{FF2B5EF4-FFF2-40B4-BE49-F238E27FC236}">
                <a16:creationId xmlns:a16="http://schemas.microsoft.com/office/drawing/2014/main" id="{482641CA-FCEF-4474-B092-5945868D05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6DF774-43C3-4F0B-8921-53AF7E1BCC8B}"/>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14807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855B-EFEF-4E4C-8D3E-21458EC1F6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B5799D-4712-4088-BA91-93387694AF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DF4269-BA1A-4666-94FE-083B8413EC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E4AE1-3256-43C3-BA60-3C48CAC9998C}"/>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6" name="Footer Placeholder 5">
            <a:extLst>
              <a:ext uri="{FF2B5EF4-FFF2-40B4-BE49-F238E27FC236}">
                <a16:creationId xmlns:a16="http://schemas.microsoft.com/office/drawing/2014/main" id="{6438BEA7-9CB4-42A6-862E-22472B865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E6872E-C660-4C2D-B1C2-10BE49FCEC00}"/>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469283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CE50-DB89-4603-9989-F5297CD1DD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2420DA-8F85-47EB-8298-55284894D3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58854F-D127-4E08-A49D-D79392B256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57683-F19A-4D85-A7B4-65D54AF919F5}"/>
              </a:ext>
            </a:extLst>
          </p:cNvPr>
          <p:cNvSpPr>
            <a:spLocks noGrp="1"/>
          </p:cNvSpPr>
          <p:nvPr>
            <p:ph type="dt" sz="half" idx="10"/>
          </p:nvPr>
        </p:nvSpPr>
        <p:spPr/>
        <p:txBody>
          <a:bodyPr/>
          <a:lstStyle/>
          <a:p>
            <a:fld id="{EFDAD3B7-8F63-4847-8BB3-944679F2A33A}" type="datetimeFigureOut">
              <a:rPr lang="en-US" smtClean="0"/>
              <a:t>4/27/2023</a:t>
            </a:fld>
            <a:endParaRPr lang="en-US"/>
          </a:p>
        </p:txBody>
      </p:sp>
      <p:sp>
        <p:nvSpPr>
          <p:cNvPr id="6" name="Footer Placeholder 5">
            <a:extLst>
              <a:ext uri="{FF2B5EF4-FFF2-40B4-BE49-F238E27FC236}">
                <a16:creationId xmlns:a16="http://schemas.microsoft.com/office/drawing/2014/main" id="{2C664501-DA6D-41B8-BCE3-97E7E454C9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381065-58AB-4FA1-82AB-CD97FB5683BB}"/>
              </a:ext>
            </a:extLst>
          </p:cNvPr>
          <p:cNvSpPr>
            <a:spLocks noGrp="1"/>
          </p:cNvSpPr>
          <p:nvPr>
            <p:ph type="sldNum" sz="quarter" idx="12"/>
          </p:nvPr>
        </p:nvSpPr>
        <p:spPr/>
        <p:txBody>
          <a:bodyPr/>
          <a:lstStyle/>
          <a:p>
            <a:fld id="{C1D95102-F47F-48EC-8EFB-AC2C4BDDCA39}" type="slidenum">
              <a:rPr lang="en-US" smtClean="0"/>
              <a:t>‹#›</a:t>
            </a:fld>
            <a:endParaRPr lang="en-US"/>
          </a:p>
        </p:txBody>
      </p:sp>
    </p:spTree>
    <p:extLst>
      <p:ext uri="{BB962C8B-B14F-4D97-AF65-F5344CB8AC3E}">
        <p14:creationId xmlns:p14="http://schemas.microsoft.com/office/powerpoint/2010/main" val="121304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46BD6E-9DC0-4434-B46A-03FCFAC26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78B12B-64E7-459A-A506-E7B46D8D37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19C78-D38D-46EA-8DF3-E675731139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DAD3B7-8F63-4847-8BB3-944679F2A33A}" type="datetimeFigureOut">
              <a:rPr lang="en-US" smtClean="0"/>
              <a:t>4/27/2023</a:t>
            </a:fld>
            <a:endParaRPr lang="en-US"/>
          </a:p>
        </p:txBody>
      </p:sp>
      <p:sp>
        <p:nvSpPr>
          <p:cNvPr id="5" name="Footer Placeholder 4">
            <a:extLst>
              <a:ext uri="{FF2B5EF4-FFF2-40B4-BE49-F238E27FC236}">
                <a16:creationId xmlns:a16="http://schemas.microsoft.com/office/drawing/2014/main" id="{F8A8FA8C-B6F6-47B3-9E13-F34AB87FE5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EF00AA-5192-438B-8964-BB6FC206A7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D95102-F47F-48EC-8EFB-AC2C4BDDCA39}" type="slidenum">
              <a:rPr lang="en-US" smtClean="0"/>
              <a:t>‹#›</a:t>
            </a:fld>
            <a:endParaRPr lang="en-US"/>
          </a:p>
        </p:txBody>
      </p:sp>
    </p:spTree>
    <p:extLst>
      <p:ext uri="{BB962C8B-B14F-4D97-AF65-F5344CB8AC3E}">
        <p14:creationId xmlns:p14="http://schemas.microsoft.com/office/powerpoint/2010/main" val="3609638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A0DE8-D410-40C5-ABC4-02B816A1AA31}"/>
              </a:ext>
            </a:extLst>
          </p:cNvPr>
          <p:cNvSpPr>
            <a:spLocks noGrp="1"/>
          </p:cNvSpPr>
          <p:nvPr>
            <p:ph type="ctrTitle"/>
          </p:nvPr>
        </p:nvSpPr>
        <p:spPr>
          <a:xfrm>
            <a:off x="386320" y="-914402"/>
            <a:ext cx="11419360" cy="5934271"/>
          </a:xfrm>
        </p:spPr>
        <p:txBody>
          <a:bodyPr>
            <a:normAutofit/>
          </a:bodyPr>
          <a:lstStyle/>
          <a:p>
            <a:r>
              <a:rPr lang="ar-EG" sz="4100" dirty="0"/>
              <a:t>بِسْمِ اللَّهِ الرَّحْمَنِ الرَّحِيمِ والصَّلَاةِ والسَّلامُ </a:t>
            </a:r>
            <a:r>
              <a:rPr lang="ar-EG" sz="4100"/>
              <a:t>عَلَيَّ سَيِّدِ </a:t>
            </a:r>
            <a:r>
              <a:rPr lang="ar-EG" sz="4100" dirty="0"/>
              <a:t>الْمُرْسَلِين، الْحَمْدُ لِلَّهِ الَّذِي عَلِمَ الْقُرْآنَ، علَّم الإنسانَ مَا لَمْ يعلَم، وَالصَّلَاةُ وَالسَّلَامُ عَلَى خَيْرِ أمامً بَعَث لِلنَّاس سَيِّدِنَا مُحَمَّدٍ وَعَلَى آلِةِ وصُحْبَةٌ وَسَلَّم.</a:t>
            </a:r>
            <a:br>
              <a:rPr lang="ar-EG" sz="4100" dirty="0"/>
            </a:br>
            <a:br>
              <a:rPr lang="ar-EG" sz="4100" dirty="0"/>
            </a:br>
            <a:r>
              <a:rPr lang="ar-EG" sz="4100" dirty="0"/>
              <a:t>أما بعد</a:t>
            </a:r>
            <a:endParaRPr lang="en-US" sz="4100" dirty="0"/>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30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539556"/>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35795"/>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A4405-AC59-407A-BB86-E8309F09297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dirty="0">
                <a:solidFill>
                  <a:schemeClr val="bg1"/>
                </a:solidFill>
              </a:rPr>
              <a:t>Data Preparation</a:t>
            </a:r>
            <a:endParaRPr lang="en-US" sz="54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202DC365-D765-49C2-A5AC-2734404F5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0958" y="319625"/>
            <a:ext cx="7106908" cy="3997637"/>
          </a:xfrm>
          <a:prstGeom prst="rect">
            <a:avLst/>
          </a:prstGeom>
        </p:spPr>
      </p:pic>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5746932"/>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68601"/>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3240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D738DF-F7EA-47D2-89D9-E011DA97F512}"/>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dirty="0">
                <a:solidFill>
                  <a:schemeClr val="bg1"/>
                </a:solidFill>
              </a:rPr>
              <a:t>Data Preparation</a:t>
            </a:r>
            <a:endParaRPr lang="en-US" sz="54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3DD919AC-6864-4787-9807-A43E5A9FEE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3275" y="307731"/>
            <a:ext cx="10250350" cy="3997637"/>
          </a:xfrm>
          <a:prstGeom prst="rect">
            <a:avLst/>
          </a:prstGeom>
        </p:spPr>
      </p:pic>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8005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D738DF-F7EA-47D2-89D9-E011DA97F512}"/>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Features Engineering</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0976A366-F705-45BA-8325-A562D6C1CA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22" y="1170915"/>
            <a:ext cx="11546582" cy="2873770"/>
          </a:xfrm>
        </p:spPr>
      </p:pic>
    </p:spTree>
    <p:extLst>
      <p:ext uri="{BB962C8B-B14F-4D97-AF65-F5344CB8AC3E}">
        <p14:creationId xmlns:p14="http://schemas.microsoft.com/office/powerpoint/2010/main" val="2776920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EF64C6-EE7D-4642-A553-CAEE7C158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9749" y="41091"/>
            <a:ext cx="7377437" cy="4592455"/>
          </a:xfrm>
          <a:prstGeom prst="rect">
            <a:avLst/>
          </a:prstGeom>
        </p:spPr>
      </p:pic>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BB5004-17A7-4A87-957A-E71DCEC7922D}"/>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Model Selection</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00853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3F1E5C-C16B-4574-A65F-3B54C4913F07}"/>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Model Comparison</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F8B8A0F9-E782-423F-9AAA-DFA4BC63D17B}"/>
              </a:ext>
            </a:extLst>
          </p:cNvPr>
          <p:cNvSpPr txBox="1">
            <a:spLocks/>
          </p:cNvSpPr>
          <p:nvPr/>
        </p:nvSpPr>
        <p:spPr>
          <a:xfrm>
            <a:off x="152000" y="98001"/>
            <a:ext cx="3239642" cy="41414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chemeClr val="bg1"/>
              </a:solidFill>
            </a:endParaRPr>
          </a:p>
        </p:txBody>
      </p:sp>
      <p:sp>
        <p:nvSpPr>
          <p:cNvPr id="11" name="Title 1">
            <a:extLst>
              <a:ext uri="{FF2B5EF4-FFF2-40B4-BE49-F238E27FC236}">
                <a16:creationId xmlns:a16="http://schemas.microsoft.com/office/drawing/2014/main" id="{C20B43B7-7149-4EBB-A5C1-CFEB7FECDF9F}"/>
              </a:ext>
            </a:extLst>
          </p:cNvPr>
          <p:cNvSpPr txBox="1">
            <a:spLocks/>
          </p:cNvSpPr>
          <p:nvPr/>
        </p:nvSpPr>
        <p:spPr>
          <a:xfrm>
            <a:off x="-3360127" y="654084"/>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1"/>
                </a:solidFill>
              </a:rPr>
              <a:t>s</a:t>
            </a:r>
          </a:p>
        </p:txBody>
      </p:sp>
      <p:pic>
        <p:nvPicPr>
          <p:cNvPr id="8" name="Picture 7">
            <a:extLst>
              <a:ext uri="{FF2B5EF4-FFF2-40B4-BE49-F238E27FC236}">
                <a16:creationId xmlns:a16="http://schemas.microsoft.com/office/drawing/2014/main" id="{038D9322-91BA-4B0F-9A99-2CB24A45F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55" y="1170915"/>
            <a:ext cx="5583704" cy="2417142"/>
          </a:xfrm>
          <a:prstGeom prst="rect">
            <a:avLst/>
          </a:prstGeom>
        </p:spPr>
      </p:pic>
      <p:pic>
        <p:nvPicPr>
          <p:cNvPr id="17" name="Content Placeholder 16">
            <a:extLst>
              <a:ext uri="{FF2B5EF4-FFF2-40B4-BE49-F238E27FC236}">
                <a16:creationId xmlns:a16="http://schemas.microsoft.com/office/drawing/2014/main" id="{FDBD5A93-F0F9-4C2A-AF0B-262C792FA3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34259" y="98001"/>
            <a:ext cx="5932201" cy="4351338"/>
          </a:xfrm>
        </p:spPr>
      </p:pic>
    </p:spTree>
    <p:extLst>
      <p:ext uri="{BB962C8B-B14F-4D97-AF65-F5344CB8AC3E}">
        <p14:creationId xmlns:p14="http://schemas.microsoft.com/office/powerpoint/2010/main" val="255970052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DC288-98CA-4D75-B246-286AEB3713C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Result Before &amp; After Fine Tunning</a:t>
            </a:r>
          </a:p>
        </p:txBody>
      </p:sp>
      <p:pic>
        <p:nvPicPr>
          <p:cNvPr id="7" name="Picture 6">
            <a:extLst>
              <a:ext uri="{FF2B5EF4-FFF2-40B4-BE49-F238E27FC236}">
                <a16:creationId xmlns:a16="http://schemas.microsoft.com/office/drawing/2014/main" id="{5BED50E8-FAF6-442A-854A-F6E1C6B3F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408" y="20913"/>
            <a:ext cx="5012117" cy="4561027"/>
          </a:xfrm>
          <a:prstGeom prst="rect">
            <a:avLst/>
          </a:prstGeom>
        </p:spPr>
      </p:pic>
      <p:pic>
        <p:nvPicPr>
          <p:cNvPr id="5" name="Content Placeholder 4">
            <a:extLst>
              <a:ext uri="{FF2B5EF4-FFF2-40B4-BE49-F238E27FC236}">
                <a16:creationId xmlns:a16="http://schemas.microsoft.com/office/drawing/2014/main" id="{2CC0C931-0627-41BE-BE02-5951FB1649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4842" y="20913"/>
            <a:ext cx="5197751" cy="4561027"/>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03799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3E128E-503B-42B7-9562-A7DFC68807FF}"/>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Normalization Test Run</a:t>
            </a:r>
          </a:p>
        </p:txBody>
      </p:sp>
      <p:pic>
        <p:nvPicPr>
          <p:cNvPr id="5" name="Content Placeholder 4">
            <a:extLst>
              <a:ext uri="{FF2B5EF4-FFF2-40B4-BE49-F238E27FC236}">
                <a16:creationId xmlns:a16="http://schemas.microsoft.com/office/drawing/2014/main" id="{BA481C65-1985-46E2-9349-7C1A0051C8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110" y="0"/>
            <a:ext cx="10413499" cy="4581939"/>
          </a:xfrm>
          <a:prstGeom prst="rect">
            <a:avLst/>
          </a:prstGeom>
        </p:spPr>
      </p:pic>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25817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090665-65B4-453B-AF2A-4AAA51B4FBE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Normalization Result</a:t>
            </a:r>
          </a:p>
        </p:txBody>
      </p:sp>
      <p:pic>
        <p:nvPicPr>
          <p:cNvPr id="5" name="Content Placeholder 4">
            <a:extLst>
              <a:ext uri="{FF2B5EF4-FFF2-40B4-BE49-F238E27FC236}">
                <a16:creationId xmlns:a16="http://schemas.microsoft.com/office/drawing/2014/main" id="{57D8F767-E869-4C1C-8822-0A223E363B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4514" y="43962"/>
            <a:ext cx="4846441" cy="4519307"/>
          </a:xfrm>
          <a:prstGeom prst="rect">
            <a:avLst/>
          </a:prstGeom>
        </p:spPr>
      </p:pic>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21733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BDAC5F-BF14-4A6D-BDE5-299CFDCDA10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PCA Result</a:t>
            </a:r>
          </a:p>
        </p:txBody>
      </p:sp>
      <p:pic>
        <p:nvPicPr>
          <p:cNvPr id="5" name="Content Placeholder 4">
            <a:extLst>
              <a:ext uri="{FF2B5EF4-FFF2-40B4-BE49-F238E27FC236}">
                <a16:creationId xmlns:a16="http://schemas.microsoft.com/office/drawing/2014/main" id="{0F6B5E0A-5B81-41CA-A47A-E4094864BD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9174" y="225635"/>
            <a:ext cx="6526753" cy="3997637"/>
          </a:xfrm>
          <a:prstGeom prst="rect">
            <a:avLst/>
          </a:prstGeom>
        </p:spPr>
      </p:pic>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81030F0-0017-471A-B67E-33CB82BD9B82}"/>
              </a:ext>
            </a:extLst>
          </p:cNvPr>
          <p:cNvSpPr txBox="1">
            <a:spLocks/>
          </p:cNvSpPr>
          <p:nvPr/>
        </p:nvSpPr>
        <p:spPr>
          <a:xfrm>
            <a:off x="378068" y="574877"/>
            <a:ext cx="5288441" cy="34626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0" i="0" u="none" strike="noStrike" baseline="0" dirty="0">
                <a:solidFill>
                  <a:srgbClr val="000000"/>
                </a:solidFill>
                <a:latin typeface="Times New Roman" panose="02020603050405020304" pitchFamily="18" charset="0"/>
              </a:rPr>
              <a:t>Due to the average absolute value of the correlation among the features is 0.35. </a:t>
            </a:r>
          </a:p>
          <a:p>
            <a:pPr algn="ctr"/>
            <a:r>
              <a:rPr lang="en-US" sz="2400" b="0" i="0" u="none" strike="noStrike" baseline="0" dirty="0">
                <a:solidFill>
                  <a:srgbClr val="000000"/>
                </a:solidFill>
                <a:latin typeface="Times New Roman" panose="02020603050405020304" pitchFamily="18" charset="0"/>
              </a:rPr>
              <a:t>This indicates that the features are highly correlated. Motivated by this result, we attempted to reduce the dimensionality of the data using (PCA). </a:t>
            </a:r>
          </a:p>
          <a:p>
            <a:pPr algn="ctr"/>
            <a:r>
              <a:rPr lang="en-US" sz="2400" b="0" i="0" u="none" strike="noStrike" baseline="0" dirty="0">
                <a:solidFill>
                  <a:srgbClr val="000000"/>
                </a:solidFill>
                <a:latin typeface="Times New Roman" panose="02020603050405020304" pitchFamily="18" charset="0"/>
              </a:rPr>
              <a:t>PCA analysis did not show any benefits in reducing the dimensionality since a large number of principal components were needed to capture a substantial percentage of the data variation </a:t>
            </a:r>
            <a:endParaRPr lang="en-US" sz="2400" dirty="0"/>
          </a:p>
        </p:txBody>
      </p:sp>
    </p:spTree>
    <p:extLst>
      <p:ext uri="{BB962C8B-B14F-4D97-AF65-F5344CB8AC3E}">
        <p14:creationId xmlns:p14="http://schemas.microsoft.com/office/powerpoint/2010/main" val="2210595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738D39-C9B3-40C3-AD6C-2B772E5818C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Conclusion: Feature Importance's</a:t>
            </a:r>
          </a:p>
        </p:txBody>
      </p:sp>
      <p:pic>
        <p:nvPicPr>
          <p:cNvPr id="5" name="Content Placeholder 4">
            <a:extLst>
              <a:ext uri="{FF2B5EF4-FFF2-40B4-BE49-F238E27FC236}">
                <a16:creationId xmlns:a16="http://schemas.microsoft.com/office/drawing/2014/main" id="{BB5062D7-427C-44A7-8844-2AF1669CDB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147" y="5938"/>
            <a:ext cx="11139853" cy="4576002"/>
          </a:xfrm>
          <a:prstGeom prst="rect">
            <a:avLst/>
          </a:prstGeom>
        </p:spPr>
      </p:pic>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9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1D5D8-914A-4D9E-9442-7FBA57D3A3F6}"/>
              </a:ext>
            </a:extLst>
          </p:cNvPr>
          <p:cNvSpPr>
            <a:spLocks noGrp="1"/>
          </p:cNvSpPr>
          <p:nvPr>
            <p:ph type="title"/>
          </p:nvPr>
        </p:nvSpPr>
        <p:spPr>
          <a:xfrm>
            <a:off x="778764" y="334811"/>
            <a:ext cx="10515600" cy="1325563"/>
          </a:xfrm>
        </p:spPr>
        <p:txBody>
          <a:bodyPr>
            <a:normAutofit/>
          </a:bodyPr>
          <a:lstStyle/>
          <a:p>
            <a:br>
              <a:rPr lang="it-IT" sz="2800">
                <a:solidFill>
                  <a:schemeClr val="bg1"/>
                </a:solidFill>
                <a:latin typeface="Times New Roman" panose="02020603050405020304" pitchFamily="18" charset="0"/>
                <a:cs typeface="Times New Roman" panose="02020603050405020304" pitchFamily="18" charset="0"/>
              </a:rPr>
            </a:br>
            <a:r>
              <a:rPr lang="en-US" sz="2800" b="1">
                <a:solidFill>
                  <a:schemeClr val="bg1"/>
                </a:solidFill>
                <a:latin typeface="Times New Roman" panose="02020603050405020304" pitchFamily="18" charset="0"/>
                <a:cs typeface="Times New Roman" panose="02020603050405020304" pitchFamily="18" charset="0"/>
              </a:rPr>
              <a:t>Prediction of Superconductor critical temperature    using Machine learning techniques </a:t>
            </a:r>
            <a:endParaRPr lang="it-IT" sz="2800">
              <a:solidFill>
                <a:schemeClr val="bg1"/>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C6A811-F851-4C4E-85E0-45ABF1DB90DC}"/>
              </a:ext>
            </a:extLst>
          </p:cNvPr>
          <p:cNvSpPr>
            <a:spLocks noGrp="1"/>
          </p:cNvSpPr>
          <p:nvPr>
            <p:ph idx="1"/>
          </p:nvPr>
        </p:nvSpPr>
        <p:spPr>
          <a:xfrm>
            <a:off x="838200" y="2269173"/>
            <a:ext cx="10515600" cy="3659988"/>
          </a:xfrm>
        </p:spPr>
        <p:txBody>
          <a:bodyPr>
            <a:normAutofit/>
          </a:bodyPr>
          <a:lstStyle/>
          <a:p>
            <a:pPr marL="0" indent="0" algn="ctr">
              <a:buNone/>
            </a:pPr>
            <a:endParaRPr lang="it-IT" sz="2400">
              <a:solidFill>
                <a:schemeClr val="bg1"/>
              </a:solidFill>
              <a:latin typeface="Times New Roman" panose="02020603050405020304" pitchFamily="18" charset="0"/>
              <a:cs typeface="Times New Roman" panose="02020603050405020304" pitchFamily="18" charset="0"/>
            </a:endParaRPr>
          </a:p>
          <a:p>
            <a:pPr marL="0" indent="0" algn="ctr">
              <a:buNone/>
            </a:pPr>
            <a:r>
              <a:rPr lang="it-IT" sz="2400">
                <a:solidFill>
                  <a:schemeClr val="bg1"/>
                </a:solidFill>
                <a:latin typeface="Times New Roman" panose="02020603050405020304" pitchFamily="18" charset="0"/>
                <a:cs typeface="Times New Roman" panose="02020603050405020304" pitchFamily="18" charset="0"/>
              </a:rPr>
              <a:t> </a:t>
            </a:r>
            <a:r>
              <a:rPr lang="it-IT" sz="2400" dirty="0">
                <a:solidFill>
                  <a:schemeClr val="bg1"/>
                </a:solidFill>
                <a:latin typeface="Times New Roman" panose="02020603050405020304" pitchFamily="18" charset="0"/>
                <a:cs typeface="Times New Roman" panose="02020603050405020304" pitchFamily="18" charset="0"/>
              </a:rPr>
              <a:t>By: </a:t>
            </a:r>
          </a:p>
          <a:p>
            <a:pPr marL="0" indent="0" algn="ctr">
              <a:buNone/>
            </a:pPr>
            <a:r>
              <a:rPr lang="it-IT" sz="2400" dirty="0">
                <a:solidFill>
                  <a:schemeClr val="bg1"/>
                </a:solidFill>
                <a:latin typeface="Times New Roman" panose="02020603050405020304" pitchFamily="18" charset="0"/>
                <a:cs typeface="Times New Roman" panose="02020603050405020304" pitchFamily="18" charset="0"/>
              </a:rPr>
              <a:t>Mohamed Ahmed Ahmed Mohamed Ali </a:t>
            </a:r>
          </a:p>
          <a:p>
            <a:pPr marL="0" indent="0" algn="ctr">
              <a:buNone/>
            </a:pPr>
            <a:endParaRPr lang="en-US" sz="2400" dirty="0">
              <a:solidFill>
                <a:schemeClr val="bg1"/>
              </a:solidFill>
              <a:latin typeface="Times New Roman" panose="02020603050405020304" pitchFamily="18" charset="0"/>
              <a:cs typeface="Times New Roman" panose="02020603050405020304" pitchFamily="18" charset="0"/>
            </a:endParaRPr>
          </a:p>
          <a:p>
            <a:pPr marL="0" indent="0" algn="ctr">
              <a:buNone/>
            </a:pPr>
            <a:r>
              <a:rPr lang="en-US" sz="2400" dirty="0">
                <a:solidFill>
                  <a:schemeClr val="bg1"/>
                </a:solidFill>
                <a:latin typeface="Times New Roman" panose="02020603050405020304" pitchFamily="18" charset="0"/>
                <a:cs typeface="Times New Roman" panose="02020603050405020304" pitchFamily="18" charset="0"/>
              </a:rPr>
              <a:t>Supervised By:</a:t>
            </a:r>
          </a:p>
          <a:p>
            <a:pPr marL="0" indent="0" algn="ctr">
              <a:buNone/>
            </a:pPr>
            <a:r>
              <a:rPr lang="en-US" sz="3200" dirty="0">
                <a:solidFill>
                  <a:schemeClr val="bg1"/>
                </a:solidFill>
                <a:latin typeface="Times New Roman" panose="02020603050405020304" pitchFamily="18" charset="0"/>
                <a:cs typeface="Times New Roman" panose="02020603050405020304" pitchFamily="18" charset="0"/>
              </a:rPr>
              <a:t>Ph.D. Mourad </a:t>
            </a:r>
            <a:r>
              <a:rPr lang="en-US" sz="3200" dirty="0" err="1">
                <a:solidFill>
                  <a:schemeClr val="bg1"/>
                </a:solidFill>
                <a:latin typeface="Times New Roman" panose="02020603050405020304" pitchFamily="18" charset="0"/>
                <a:cs typeface="Times New Roman" panose="02020603050405020304" pitchFamily="18" charset="0"/>
              </a:rPr>
              <a:t>Raafat</a:t>
            </a:r>
            <a:endParaRPr lang="it-IT"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41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78B3C-B98F-4B18-AA41-CE522088B208}"/>
              </a:ext>
            </a:extLst>
          </p:cNvPr>
          <p:cNvSpPr>
            <a:spLocks noGrp="1"/>
          </p:cNvSpPr>
          <p:nvPr>
            <p:ph type="title"/>
          </p:nvPr>
        </p:nvSpPr>
        <p:spPr>
          <a:xfrm>
            <a:off x="838200" y="631825"/>
            <a:ext cx="10515600" cy="1325563"/>
          </a:xfrm>
        </p:spPr>
        <p:txBody>
          <a:bodyPr>
            <a:normAutofit/>
          </a:bodyPr>
          <a:lstStyle/>
          <a:p>
            <a:r>
              <a:rPr lang="en-US" b="1">
                <a:solidFill>
                  <a:schemeClr val="bg1"/>
                </a:solidFill>
                <a:latin typeface="Times New Roman" panose="02020603050405020304" pitchFamily="18" charset="0"/>
                <a:cs typeface="Times New Roman" panose="02020603050405020304" pitchFamily="18" charset="0"/>
              </a:rPr>
              <a:t>Future Improvement</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DCB29C-4F70-4262-A39D-98E97F7C72CF}"/>
              </a:ext>
            </a:extLst>
          </p:cNvPr>
          <p:cNvSpPr>
            <a:spLocks noGrp="1"/>
          </p:cNvSpPr>
          <p:nvPr>
            <p:ph idx="1"/>
          </p:nvPr>
        </p:nvSpPr>
        <p:spPr>
          <a:xfrm>
            <a:off x="838200" y="2269173"/>
            <a:ext cx="10515600" cy="3659988"/>
          </a:xfrm>
        </p:spPr>
        <p:txBody>
          <a:bodyPr>
            <a:normAutofit/>
          </a:bodyPr>
          <a:lstStyle/>
          <a:p>
            <a:pPr marL="0" indent="0">
              <a:buNone/>
            </a:pPr>
            <a:endParaRPr lang="en-US" sz="2400" b="0" i="0" u="none" strike="noStrike" baseline="0" dirty="0">
              <a:solidFill>
                <a:schemeClr val="bg1"/>
              </a:solidFill>
              <a:latin typeface="Symbol" panose="05050102010706020507" pitchFamily="18" charset="2"/>
            </a:endParaRPr>
          </a:p>
          <a:p>
            <a:r>
              <a:rPr lang="en-US" sz="2400" b="0" i="0" u="none" strike="noStrike" baseline="0" dirty="0">
                <a:solidFill>
                  <a:schemeClr val="bg1"/>
                </a:solidFill>
                <a:latin typeface="Times New Roman" panose="02020603050405020304" pitchFamily="18" charset="0"/>
              </a:rPr>
              <a:t>We aim to increase our sample of data by importing new features from different databases like AFLOW and material science. </a:t>
            </a:r>
          </a:p>
          <a:p>
            <a:r>
              <a:rPr lang="en-US" sz="2400" b="0" i="0" u="none" strike="noStrike" baseline="0" dirty="0">
                <a:solidFill>
                  <a:schemeClr val="bg1"/>
                </a:solidFill>
                <a:latin typeface="Times New Roman" panose="02020603050405020304" pitchFamily="18" charset="0"/>
              </a:rPr>
              <a:t> We aim to make a classification model and use only high Tc superconductors. </a:t>
            </a:r>
          </a:p>
          <a:p>
            <a:r>
              <a:rPr lang="en-US" sz="2400" b="0" i="0" u="none" strike="noStrike" baseline="0" dirty="0">
                <a:solidFill>
                  <a:schemeClr val="bg1"/>
                </a:solidFill>
                <a:latin typeface="Times New Roman" panose="02020603050405020304" pitchFamily="18" charset="0"/>
              </a:rPr>
              <a:t>Combine the classification and regression model in one pipeline. </a:t>
            </a:r>
          </a:p>
          <a:p>
            <a:r>
              <a:rPr lang="en-US" sz="2400" b="0" i="0" u="none" strike="noStrike" baseline="0" dirty="0">
                <a:solidFill>
                  <a:schemeClr val="bg1"/>
                </a:solidFill>
                <a:latin typeface="Times New Roman" panose="02020603050405020304" pitchFamily="18" charset="0"/>
              </a:rPr>
              <a:t>Using machine learning technique like deep learning to predict more superconducting materials with high Tc. </a:t>
            </a:r>
          </a:p>
          <a:p>
            <a:endParaRPr lang="en-US" sz="2400" dirty="0">
              <a:solidFill>
                <a:schemeClr val="bg1"/>
              </a:solidFill>
            </a:endParaRPr>
          </a:p>
        </p:txBody>
      </p:sp>
    </p:spTree>
    <p:extLst>
      <p:ext uri="{BB962C8B-B14F-4D97-AF65-F5344CB8AC3E}">
        <p14:creationId xmlns:p14="http://schemas.microsoft.com/office/powerpoint/2010/main" val="3558345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F2370-DD6B-4902-83AD-578C495FB03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Superconductors</a:t>
            </a:r>
          </a:p>
        </p:txBody>
      </p:sp>
      <p:pic>
        <p:nvPicPr>
          <p:cNvPr id="5" name="Content Placeholder 4">
            <a:extLst>
              <a:ext uri="{FF2B5EF4-FFF2-40B4-BE49-F238E27FC236}">
                <a16:creationId xmlns:a16="http://schemas.microsoft.com/office/drawing/2014/main" id="{A6B6981B-21E9-4DDC-90A4-FF2982533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171" y="307731"/>
            <a:ext cx="5141655" cy="3997637"/>
          </a:xfrm>
          <a:prstGeom prst="rect">
            <a:avLst/>
          </a:prstGeom>
        </p:spPr>
      </p:pic>
      <p:pic>
        <p:nvPicPr>
          <p:cNvPr id="7" name="Picture 6">
            <a:extLst>
              <a:ext uri="{FF2B5EF4-FFF2-40B4-BE49-F238E27FC236}">
                <a16:creationId xmlns:a16="http://schemas.microsoft.com/office/drawing/2014/main" id="{A600C762-A850-4677-B580-D7582E4E7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10" y="307731"/>
            <a:ext cx="5330182" cy="3997637"/>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399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206E2-8876-4E0D-92BC-949F642E5E61}"/>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Problem need Solution</a:t>
            </a:r>
          </a:p>
        </p:txBody>
      </p:sp>
      <p:pic>
        <p:nvPicPr>
          <p:cNvPr id="7" name="Picture 6">
            <a:extLst>
              <a:ext uri="{FF2B5EF4-FFF2-40B4-BE49-F238E27FC236}">
                <a16:creationId xmlns:a16="http://schemas.microsoft.com/office/drawing/2014/main" id="{1B7DC214-F027-4ECB-B78C-47C3F403B7C1}"/>
              </a:ext>
            </a:extLst>
          </p:cNvPr>
          <p:cNvPicPr>
            <a:picLocks noChangeAspect="1"/>
          </p:cNvPicPr>
          <p:nvPr/>
        </p:nvPicPr>
        <p:blipFill rotWithShape="1">
          <a:blip r:embed="rId2">
            <a:extLst>
              <a:ext uri="{28A0092B-C50C-407E-A947-70E740481C1C}">
                <a14:useLocalDpi xmlns:a14="http://schemas.microsoft.com/office/drawing/2010/main" val="0"/>
              </a:ext>
            </a:extLst>
          </a:blip>
          <a:srcRect t="6987"/>
          <a:stretch/>
        </p:blipFill>
        <p:spPr>
          <a:xfrm>
            <a:off x="320040" y="403532"/>
            <a:ext cx="5455917" cy="3806034"/>
          </a:xfrm>
          <a:prstGeom prst="rect">
            <a:avLst/>
          </a:prstGeom>
        </p:spPr>
      </p:pic>
      <p:pic>
        <p:nvPicPr>
          <p:cNvPr id="5" name="Content Placeholder 4">
            <a:extLst>
              <a:ext uri="{FF2B5EF4-FFF2-40B4-BE49-F238E27FC236}">
                <a16:creationId xmlns:a16="http://schemas.microsoft.com/office/drawing/2014/main" id="{DD160911-C5F7-4D24-A7BE-4B721935A90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687" r="3" b="3"/>
          <a:stretch/>
        </p:blipFill>
        <p:spPr>
          <a:xfrm>
            <a:off x="6416043" y="403248"/>
            <a:ext cx="5455917" cy="3806603"/>
          </a:xfrm>
          <a:prstGeom prst="rect">
            <a:avLst/>
          </a:prstGeom>
        </p:spPr>
      </p:pic>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4124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6B40EE1-545B-44B1-AC7B-86667387D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89" y="4237629"/>
            <a:ext cx="11455022" cy="21118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36804-B48C-41E5-B751-0E316FED63D7}"/>
              </a:ext>
            </a:extLst>
          </p:cNvPr>
          <p:cNvSpPr>
            <a:spLocks noGrp="1"/>
          </p:cNvSpPr>
          <p:nvPr>
            <p:ph type="title"/>
          </p:nvPr>
        </p:nvSpPr>
        <p:spPr>
          <a:xfrm>
            <a:off x="841248" y="4366736"/>
            <a:ext cx="10506456" cy="1197864"/>
          </a:xfrm>
        </p:spPr>
        <p:txBody>
          <a:bodyPr vert="horz" lIns="91440" tIns="45720" rIns="91440" bIns="45720" rtlCol="0" anchor="b">
            <a:normAutofit/>
          </a:bodyPr>
          <a:lstStyle/>
          <a:p>
            <a:pPr algn="ctr"/>
            <a:r>
              <a:rPr lang="en-US" sz="5400">
                <a:solidFill>
                  <a:schemeClr val="bg1"/>
                </a:solidFill>
              </a:rPr>
              <a:t>Availability of Data</a:t>
            </a:r>
          </a:p>
        </p:txBody>
      </p:sp>
      <p:pic>
        <p:nvPicPr>
          <p:cNvPr id="7" name="Picture 6">
            <a:extLst>
              <a:ext uri="{FF2B5EF4-FFF2-40B4-BE49-F238E27FC236}">
                <a16:creationId xmlns:a16="http://schemas.microsoft.com/office/drawing/2014/main" id="{DF9A1501-FB01-4AA3-A2B3-83192EF87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89" y="327427"/>
            <a:ext cx="5578893" cy="3626281"/>
          </a:xfrm>
          <a:prstGeom prst="rect">
            <a:avLst/>
          </a:prstGeom>
        </p:spPr>
      </p:pic>
      <p:pic>
        <p:nvPicPr>
          <p:cNvPr id="5" name="Content Placeholder 4">
            <a:extLst>
              <a:ext uri="{FF2B5EF4-FFF2-40B4-BE49-F238E27FC236}">
                <a16:creationId xmlns:a16="http://schemas.microsoft.com/office/drawing/2014/main" id="{CF24BDBC-1594-4C19-86DD-5773AFC9F1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44617" y="452952"/>
            <a:ext cx="5578893" cy="3375230"/>
          </a:xfrm>
          <a:prstGeom prst="rect">
            <a:avLst/>
          </a:prstGeom>
        </p:spPr>
      </p:pic>
    </p:spTree>
    <p:extLst>
      <p:ext uri="{BB962C8B-B14F-4D97-AF65-F5344CB8AC3E}">
        <p14:creationId xmlns:p14="http://schemas.microsoft.com/office/powerpoint/2010/main" val="115997314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CE50E3-C446-4262-BBEF-D7381575E8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307" b="1042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FE3BC-05BF-45A8-BDCE-C8AFCB653CA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Machine Learning</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1478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0DDACB-3F9E-4869-A5F2-8B8B5CA442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7746" y="28021"/>
            <a:ext cx="10952861" cy="5449048"/>
          </a:xfrm>
          <a:prstGeom prst="rect">
            <a:avLst/>
          </a:prstGeom>
        </p:spPr>
      </p:pic>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6E6125-9B22-462D-85F3-3D5330B6FB5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Framework</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9094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539556"/>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35795"/>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520B4-F169-4EB4-BFEF-F09AF344BA62}"/>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SuperCon</a:t>
            </a:r>
          </a:p>
        </p:txBody>
      </p:sp>
      <p:pic>
        <p:nvPicPr>
          <p:cNvPr id="5" name="Content Placeholder 4">
            <a:extLst>
              <a:ext uri="{FF2B5EF4-FFF2-40B4-BE49-F238E27FC236}">
                <a16:creationId xmlns:a16="http://schemas.microsoft.com/office/drawing/2014/main" id="{3BFC00DF-091D-4889-8192-EF777F6145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3091" y="307731"/>
            <a:ext cx="5610718" cy="3997637"/>
          </a:xfrm>
          <a:prstGeom prst="rect">
            <a:avLst/>
          </a:prstGeom>
        </p:spPr>
      </p:pic>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5746932"/>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68601"/>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95497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539556"/>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35795"/>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B92DAE-FF20-47AF-875E-B847B0D40F4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dirty="0">
                <a:solidFill>
                  <a:schemeClr val="bg1"/>
                </a:solidFill>
              </a:rPr>
              <a:t>Data Preparation</a:t>
            </a:r>
            <a:endParaRPr lang="en-US" sz="54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CB4D6F9C-D941-474C-B117-5BDBF7A56E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996" y="307731"/>
            <a:ext cx="7106908" cy="3997637"/>
          </a:xfrm>
          <a:prstGeom prst="rect">
            <a:avLst/>
          </a:prstGeom>
        </p:spPr>
      </p:pic>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5746932"/>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68601"/>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984852"/>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243</Words>
  <Application>Microsoft Office PowerPoint</Application>
  <PresentationFormat>Widescreen</PresentationFormat>
  <Paragraphs>35</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Symbol</vt:lpstr>
      <vt:lpstr>Times New Roman</vt:lpstr>
      <vt:lpstr>Office Theme</vt:lpstr>
      <vt:lpstr>بِسْمِ اللَّهِ الرَّحْمَنِ الرَّحِيمِ والصَّلَاةِ والسَّلامُ عَلَيَّ سَيِّدِ الْمُرْسَلِين، الْحَمْدُ لِلَّهِ الَّذِي عَلِمَ الْقُرْآنَ، علَّم الإنسانَ مَا لَمْ يعلَم، وَالصَّلَاةُ وَالسَّلَامُ عَلَى خَيْرِ أمامً بَعَث لِلنَّاس سَيِّدِنَا مُحَمَّدٍ وَعَلَى آلِةِ وصُحْبَةٌ وَسَلَّم.  أما بعد</vt:lpstr>
      <vt:lpstr> Prediction of Superconductor critical temperature    using Machine learning techniques </vt:lpstr>
      <vt:lpstr>Superconductors</vt:lpstr>
      <vt:lpstr>Problem need Solution</vt:lpstr>
      <vt:lpstr>Availability of Data</vt:lpstr>
      <vt:lpstr>Machine Learning</vt:lpstr>
      <vt:lpstr>Framework</vt:lpstr>
      <vt:lpstr>SuperCon</vt:lpstr>
      <vt:lpstr>Data Preparation</vt:lpstr>
      <vt:lpstr>Data Preparation</vt:lpstr>
      <vt:lpstr>Data Preparation</vt:lpstr>
      <vt:lpstr>Features Engineering</vt:lpstr>
      <vt:lpstr>Model Selection</vt:lpstr>
      <vt:lpstr>Model Comparison</vt:lpstr>
      <vt:lpstr>Result Before &amp; After Fine Tunning</vt:lpstr>
      <vt:lpstr>Normalization Test Run</vt:lpstr>
      <vt:lpstr>Normalization Result</vt:lpstr>
      <vt:lpstr>PCA Result</vt:lpstr>
      <vt:lpstr>Conclusion: Feature Importance's</vt:lpstr>
      <vt:lpstr>Future Improvement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dc:creator>
  <cp:lastModifiedBy>Mohamed Ahmed</cp:lastModifiedBy>
  <cp:revision>13</cp:revision>
  <dcterms:created xsi:type="dcterms:W3CDTF">2021-07-11T11:18:24Z</dcterms:created>
  <dcterms:modified xsi:type="dcterms:W3CDTF">2023-04-27T03:12:33Z</dcterms:modified>
</cp:coreProperties>
</file>